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3" r:id="rId5"/>
    <p:sldId id="260" r:id="rId6"/>
    <p:sldId id="264" r:id="rId7"/>
    <p:sldId id="265" r:id="rId8"/>
    <p:sldId id="261" r:id="rId9"/>
    <p:sldId id="262" r:id="rId10"/>
    <p:sldId id="269" r:id="rId11"/>
    <p:sldId id="266" r:id="rId12"/>
    <p:sldId id="270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A9A32-90AB-413D-9457-BCCBE748A8F6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B8560-4D96-453E-8D8D-F0E8E38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3E0F7-7163-44D6-A5FE-ADAC094F850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C3E51-CE89-4A15-9727-F70DE277B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C3E51-CE89-4A15-9727-F70DE277B62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6F710-43AA-4021-8DE5-34E7530BD21A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D875F-60D9-4570-9569-0B8C77B08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r-Cyrl-CS" sz="3600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Cyrl-CS" sz="3600" b="1" smtClean="0">
                <a:latin typeface="Times New Roman" pitchFamily="18" charset="0"/>
                <a:cs typeface="Times New Roman" pitchFamily="18" charset="0"/>
              </a:rPr>
              <a:t>Каријерно вођење студената и запослених у рачуноводству</a:t>
            </a:r>
            <a:endParaRPr lang="en-US" sz="3600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sr-Cyrl-CS" sz="2800" b="1" smtClean="0">
                <a:latin typeface="Times New Roman" pitchFamily="18" charset="0"/>
                <a:cs typeface="Times New Roman" pitchFamily="18" charset="0"/>
              </a:rPr>
              <a:t>Проф.др Нада Недовић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endParaRPr lang="sr-Cyrl-C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mtClean="0">
                <a:latin typeface="Times New Roman" pitchFamily="18" charset="0"/>
                <a:cs typeface="Times New Roman" pitchFamily="18" charset="0"/>
              </a:rPr>
              <a:t>Струковни економиста за рачуноводство и ревизију је компетентан за обављање послова организовања рачуноводства, вођење књиговодствене евиденције, доношење одлука из области рачуноводства и ревизије, израду интерних извештаја за потребе планирања, контроле и ревизије, припрему и презентовање екстерних извештаја.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rmAutofit lnSpcReduction="10000"/>
          </a:bodyPr>
          <a:lstStyle/>
          <a:p>
            <a:r>
              <a:rPr lang="sr-Cyrl-CS" smtClean="0">
                <a:latin typeface="Times New Roman" pitchFamily="18" charset="0"/>
                <a:cs typeface="Times New Roman" pitchFamily="18" charset="0"/>
              </a:rPr>
              <a:t>Каријерно вођење запослених</a:t>
            </a:r>
          </a:p>
          <a:p>
            <a:endParaRPr lang="sr-Cyrl-C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    Запослени у току своје каријере ради на континуираном усавршавању ради свог личног напретка и успешнијег обављања послова..</a:t>
            </a:r>
          </a:p>
          <a:p>
            <a:endParaRPr lang="sr-Cyrl-C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	 Каријерно вођење води се у правцу:</a:t>
            </a: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		-даљег школовања,</a:t>
            </a: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		-специјализација,</a:t>
            </a: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		-стручних обука.</a:t>
            </a:r>
          </a:p>
          <a:p>
            <a:endParaRPr lang="sr-Cyrl-CS" smtClean="0"/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340369"/>
          </a:xfrm>
        </p:spPr>
        <p:txBody>
          <a:bodyPr/>
          <a:lstStyle/>
          <a:p>
            <a:endParaRPr lang="sr-Cyrl-CS" smtClean="0"/>
          </a:p>
          <a:p>
            <a:r>
              <a:rPr lang="sr-Cyrl-CS" smtClean="0">
                <a:latin typeface="Times New Roman" pitchFamily="18" charset="0"/>
                <a:cs typeface="Times New Roman" pitchFamily="18" charset="0"/>
              </a:rPr>
              <a:t>На тај начин повећава се стручна оспособљеност  кадрова  у рачуноводству и ревизији ради успешнијег обављања послова  у земљи и повезивању са другим земљама</a:t>
            </a:r>
            <a:r>
              <a:rPr lang="sr-Cyrl-CS" smtClean="0"/>
              <a:t>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endParaRPr lang="ru-RU" smtClean="0"/>
          </a:p>
          <a:p>
            <a:pPr algn="ctr"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ЗАКЉУЧАК</a:t>
            </a:r>
          </a:p>
          <a:p>
            <a:pPr algn="ctr">
              <a:buNone/>
            </a:pP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   За правилан избор занимања и успех у каријери потребна је помоћ стручњака који се баве каријерним вођењем.</a:t>
            </a:r>
          </a:p>
          <a:p>
            <a:pPr>
              <a:buNone/>
            </a:pP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	То је услов за формирање кадрова који ће својим радом допринети успешнијем пословању у привреди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endParaRPr lang="sr-Cyrl-CS" smtClean="0"/>
          </a:p>
          <a:p>
            <a:endParaRPr lang="sr-Cyrl-CS" smtClean="0"/>
          </a:p>
          <a:p>
            <a:pPr algn="ctr">
              <a:buNone/>
            </a:pPr>
            <a:r>
              <a:rPr lang="sr-Cyrl-CS" sz="2800" b="1" smtClean="0">
                <a:latin typeface="Times New Roman" pitchFamily="18" charset="0"/>
                <a:cs typeface="Times New Roman" pitchFamily="18" charset="0"/>
              </a:rPr>
              <a:t>УВОД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CS" sz="2800" smtClean="0">
                <a:latin typeface="Times New Roman" pitchFamily="18" charset="0"/>
                <a:cs typeface="Times New Roman" pitchFamily="18" charset="0"/>
              </a:rPr>
              <a:t>Један од предуслова за задовољство и срећу човека је и посао којим се бави.</a:t>
            </a:r>
          </a:p>
          <a:p>
            <a:pPr>
              <a:buNone/>
            </a:pPr>
            <a:endParaRPr lang="sr-Cyrl-C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CS" sz="2800" smtClean="0">
                <a:latin typeface="Times New Roman" pitchFamily="18" charset="0"/>
                <a:cs typeface="Times New Roman" pitchFamily="18" charset="0"/>
              </a:rPr>
              <a:t>То зависи од избора занимања и напредовања у току радног века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sr-Cyrl-CS" smtClean="0">
                <a:latin typeface="Times New Roman" pitchFamily="18" charset="0"/>
                <a:cs typeface="Times New Roman" pitchFamily="18" charset="0"/>
              </a:rPr>
              <a:t>Каријерно вођење ученика завршних разреда основних и средњих школа</a:t>
            </a:r>
          </a:p>
          <a:p>
            <a:endParaRPr lang="sr-Cyrl-C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mtClean="0">
                <a:latin typeface="Times New Roman" pitchFamily="18" charset="0"/>
                <a:cs typeface="Times New Roman" pitchFamily="18" charset="0"/>
              </a:rPr>
              <a:t>У осмом разреду основне школе ученици треба да добију основне информације о струкама да би правилно одабрали струку  коју ће уписати у средњој школи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54118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sr-Cyrl-CS" smtClean="0"/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    На крају средњешколског образовања треба да изаберу шта уписују.</a:t>
            </a: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    За доношење одлуке о упису,поред афинитета за одређене науке потребне су им информације о:</a:t>
            </a: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		- студијским програмима на појединим  високошколским установама,</a:t>
            </a: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		- профилима кадрова који се траже,</a:t>
            </a: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		-броју незапослених лица из одређених струка на тржишту рада.</a:t>
            </a: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endParaRPr lang="sr-Cyrl-C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mtClean="0">
                <a:latin typeface="Times New Roman" pitchFamily="18" charset="0"/>
                <a:cs typeface="Times New Roman" pitchFamily="18" charset="0"/>
              </a:rPr>
              <a:t>Каријерно вођење студената</a:t>
            </a:r>
          </a:p>
          <a:p>
            <a:endParaRPr lang="sr-Cyrl-C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    У току студија поред стицања знања студенти се кроз вежбе и праксу, детаљно упознају са пословима које могу да о бављају по завршетку студија.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sr-Cyrl-CS" smtClean="0"/>
          </a:p>
          <a:p>
            <a:pPr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   Висока пословно техничка школа Ужице школује кадрове на седам студијских програма међу којима </a:t>
            </a:r>
            <a:r>
              <a:rPr lang="sr-Cyrl-CS" i="1" smtClean="0">
                <a:latin typeface="Times New Roman" pitchFamily="18" charset="0"/>
                <a:cs typeface="Times New Roman" pitchFamily="18" charset="0"/>
              </a:rPr>
              <a:t>и Рачуноводство и ревизију.</a:t>
            </a:r>
          </a:p>
          <a:p>
            <a:pPr>
              <a:buNone/>
            </a:pPr>
            <a:endParaRPr lang="sr-Cyrl-CS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CS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CS" smtClean="0">
                <a:latin typeface="Times New Roman" pitchFamily="18" charset="0"/>
                <a:cs typeface="Times New Roman" pitchFamily="18" charset="0"/>
              </a:rPr>
              <a:t>Дипломирани студенти тог студијског програма стичу звање:</a:t>
            </a:r>
          </a:p>
          <a:p>
            <a:pPr algn="ctr">
              <a:buNone/>
            </a:pPr>
            <a:r>
              <a:rPr lang="sr-Cyrl-CS" smtClean="0">
                <a:latin typeface="Times New Roman" pitchFamily="18" charset="0"/>
                <a:cs typeface="Times New Roman" pitchFamily="18" charset="0"/>
              </a:rPr>
              <a:t>СТРУКОВНИ ЕКОНОМИСТА ЗА РАЧУНОВОДСТВО И РЕВИЗИЈУ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Следећи промене у укупном економском окружењу, потребе привреде и токове развоја нових технологија, стратегија развоја образовања будућих рачуновођа и ревизора треба да се прилагоди новим изазовима који доносе просперитет, али и траже адекватно образоване и оспособљене појединце.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sr-Cyrl-CS" smtClean="0"/>
              <a:t>   </a:t>
            </a:r>
          </a:p>
          <a:p>
            <a:pPr>
              <a:buNone/>
            </a:pPr>
            <a:endParaRPr lang="sr-Cyrl-CS" smtClean="0"/>
          </a:p>
          <a:p>
            <a:pPr>
              <a:buNone/>
            </a:pPr>
            <a:r>
              <a:rPr lang="sr-Latn-CS" smtClean="0">
                <a:latin typeface="Times New Roman" pitchFamily="18" charset="0"/>
                <a:cs typeface="Times New Roman" pitchFamily="18" charset="0"/>
              </a:rPr>
              <a:t>Циљеви студијског програма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Рачуноводство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ревизија</a:t>
            </a:r>
            <a:r>
              <a:rPr lang="sr-Latn-CS" smtClean="0">
                <a:latin typeface="Times New Roman" pitchFamily="18" charset="0"/>
                <a:cs typeface="Times New Roman" pitchFamily="18" charset="0"/>
              </a:rPr>
              <a:t> су да студенти стекну знања и  вештине из области савременог рачуноводства и ревизије</a:t>
            </a:r>
            <a:r>
              <a:rPr lang="sr-Cyrl-CS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>
            <a:normAutofit lnSpcReduction="10000"/>
          </a:bodyPr>
          <a:lstStyle/>
          <a:p>
            <a:r>
              <a:rPr lang="sr-Cyrl-CS" smtClean="0">
                <a:latin typeface="Times New Roman" pitchFamily="18" charset="0"/>
                <a:cs typeface="Times New Roman" pitchFamily="18" charset="0"/>
              </a:rPr>
              <a:t>Студенти студијског програма Рачуноводство и ревизија стичу знања из подручја везаних за рачуноводствено извештавање, методе и технике управљања трошковима, рачуноводствене методе за реализацију пословних комбинација, методе консолидације, рачуноводствене аспекте обрачуна пореза, анализу финансијских извештаја, технике израде пословног плана, ревизорске методе и поступке, функционисање система интерне контроле.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373</Words>
  <Application>Microsoft Office PowerPoint</Application>
  <PresentationFormat>On-screen Show (4:3)</PresentationFormat>
  <Paragraphs>56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Каријерно вођење студената и запослених у рачуноводству</dc:title>
  <dc:creator>Windows User</dc:creator>
  <cp:lastModifiedBy>Pedja</cp:lastModifiedBy>
  <cp:revision>4</cp:revision>
  <dcterms:created xsi:type="dcterms:W3CDTF">2015-07-09T14:11:28Z</dcterms:created>
  <dcterms:modified xsi:type="dcterms:W3CDTF">2015-07-16T10:05:12Z</dcterms:modified>
</cp:coreProperties>
</file>